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6" r:id="rId1"/>
    <p:sldMasterId id="2147483648" r:id="rId2"/>
  </p:sldMasterIdLst>
  <p:notesMasterIdLst>
    <p:notesMasterId r:id="rId27"/>
  </p:notesMasterIdLst>
  <p:sldIdLst>
    <p:sldId id="268" r:id="rId3"/>
    <p:sldId id="292" r:id="rId4"/>
    <p:sldId id="303" r:id="rId5"/>
    <p:sldId id="304" r:id="rId6"/>
    <p:sldId id="289" r:id="rId7"/>
    <p:sldId id="296" r:id="rId8"/>
    <p:sldId id="307" r:id="rId9"/>
    <p:sldId id="308" r:id="rId10"/>
    <p:sldId id="309" r:id="rId11"/>
    <p:sldId id="277" r:id="rId12"/>
    <p:sldId id="293" r:id="rId13"/>
    <p:sldId id="295" r:id="rId14"/>
    <p:sldId id="305" r:id="rId15"/>
    <p:sldId id="306" r:id="rId16"/>
    <p:sldId id="294" r:id="rId17"/>
    <p:sldId id="297" r:id="rId18"/>
    <p:sldId id="298" r:id="rId19"/>
    <p:sldId id="300" r:id="rId20"/>
    <p:sldId id="299" r:id="rId21"/>
    <p:sldId id="301" r:id="rId22"/>
    <p:sldId id="302" r:id="rId23"/>
    <p:sldId id="285" r:id="rId24"/>
    <p:sldId id="286" r:id="rId25"/>
    <p:sldId id="27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E"/>
    <a:srgbClr val="3A3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7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B527-8464-4A8D-92F6-0938425E1DA5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17411-F379-439F-96F3-025087DAA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8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8888A8AD-23D5-42E1-BCF9-84785A001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79724" y="5278509"/>
            <a:ext cx="3308465" cy="4518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학번 이름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7D33FDC-59C7-4A69-90E5-95E9062B5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2354" y="1276728"/>
            <a:ext cx="8487294" cy="133084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007E"/>
                </a:solidFill>
              </a:defRPr>
            </a:lvl1pPr>
          </a:lstStyle>
          <a:p>
            <a:r>
              <a:rPr lang="ko-KR" altLang="en-US" dirty="0" err="1"/>
              <a:t>로봇학실험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과제 양식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71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2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9" y="2179517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9" y="225985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9" y="225707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65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9" y="2179517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9" y="225985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9" y="225707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8" y="3213231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8" y="3293564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8" y="3290789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74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7" y="2093349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7" y="2173682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7" y="2170907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6" y="3047305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6" y="3127638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6" y="3124863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47935-287C-4E37-B6C7-C0A9C9FE72CF}"/>
              </a:ext>
            </a:extLst>
          </p:cNvPr>
          <p:cNvGrpSpPr/>
          <p:nvPr userDrawn="1"/>
        </p:nvGrpSpPr>
        <p:grpSpPr>
          <a:xfrm>
            <a:off x="860445" y="4072477"/>
            <a:ext cx="3516998" cy="548390"/>
            <a:chOff x="860449" y="1137413"/>
            <a:chExt cx="3516998" cy="54839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13F1AAA-355F-4F2D-95DC-F0CF497A736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EFF867-5172-4352-A89B-A0CFF0704E50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텍스트 개체 틀 23">
            <a:extLst>
              <a:ext uri="{FF2B5EF4-FFF2-40B4-BE49-F238E27FC236}">
                <a16:creationId xmlns:a16="http://schemas.microsoft.com/office/drawing/2014/main" id="{0C372C1E-97C7-4FBB-B102-BCEC501D2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8445" y="415281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2ADFF82E-CA87-4FAF-852F-B18228B9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445" y="415003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9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7" y="2020853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7" y="210118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7" y="209841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7" y="2987921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7" y="3068254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7" y="3065479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47935-287C-4E37-B6C7-C0A9C9FE72CF}"/>
              </a:ext>
            </a:extLst>
          </p:cNvPr>
          <p:cNvGrpSpPr/>
          <p:nvPr userDrawn="1"/>
        </p:nvGrpSpPr>
        <p:grpSpPr>
          <a:xfrm>
            <a:off x="860447" y="3946599"/>
            <a:ext cx="3516998" cy="548390"/>
            <a:chOff x="860449" y="1137413"/>
            <a:chExt cx="3516998" cy="54839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13F1AAA-355F-4F2D-95DC-F0CF497A736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EFF867-5172-4352-A89B-A0CFF0704E50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텍스트 개체 틀 23">
            <a:extLst>
              <a:ext uri="{FF2B5EF4-FFF2-40B4-BE49-F238E27FC236}">
                <a16:creationId xmlns:a16="http://schemas.microsoft.com/office/drawing/2014/main" id="{0C372C1E-97C7-4FBB-B102-BCEC501D2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8447" y="4026932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2ADFF82E-CA87-4FAF-852F-B18228B9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447" y="4024157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63AB5F-1239-416D-A3F4-FEB12A45F377}"/>
              </a:ext>
            </a:extLst>
          </p:cNvPr>
          <p:cNvGrpSpPr/>
          <p:nvPr userDrawn="1"/>
        </p:nvGrpSpPr>
        <p:grpSpPr>
          <a:xfrm>
            <a:off x="860446" y="4906392"/>
            <a:ext cx="3516998" cy="548390"/>
            <a:chOff x="860449" y="1137413"/>
            <a:chExt cx="3516998" cy="54839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7A1DDF6-EE61-4168-8E1C-3698F2A6C180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A377522-C0BA-483F-A1B7-0EC79310848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텍스트 개체 틀 23">
            <a:extLst>
              <a:ext uri="{FF2B5EF4-FFF2-40B4-BE49-F238E27FC236}">
                <a16:creationId xmlns:a16="http://schemas.microsoft.com/office/drawing/2014/main" id="{95A51F68-0BC9-4788-8304-BEB941CA92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8446" y="4986725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0" name="텍스트 개체 틀 23">
            <a:extLst>
              <a:ext uri="{FF2B5EF4-FFF2-40B4-BE49-F238E27FC236}">
                <a16:creationId xmlns:a16="http://schemas.microsoft.com/office/drawing/2014/main" id="{8BE13C96-E92B-46C2-A076-E71C741B45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0446" y="4983950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50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2F8883F-DDB0-42BE-9CAF-74E1FDCD32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2400"/>
            </a:lvl1pPr>
            <a:lvl2pPr marL="685800" indent="-228600">
              <a:buFont typeface="Wingdings" panose="05000000000000000000" pitchFamily="2" charset="2"/>
              <a:buChar char="u"/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8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6D6A9D4E-01D0-43FE-9C8B-647880E8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C04BEAE-0089-4432-A7C8-5411A715B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94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78F829-B0D5-4066-A9CF-8943A6298880}"/>
              </a:ext>
            </a:extLst>
          </p:cNvPr>
          <p:cNvSpPr/>
          <p:nvPr userDrawn="1"/>
        </p:nvSpPr>
        <p:spPr>
          <a:xfrm>
            <a:off x="1806804" y="1127650"/>
            <a:ext cx="8578391" cy="15831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solidFill>
                <a:srgbClr val="00007E"/>
              </a:solidFill>
              <a:latin typeface="+mj-lt"/>
            </a:endParaRPr>
          </a:p>
        </p:txBody>
      </p:sp>
      <p:sp>
        <p:nvSpPr>
          <p:cNvPr id="10" name="텍스트 개체 틀 14">
            <a:extLst>
              <a:ext uri="{FF2B5EF4-FFF2-40B4-BE49-F238E27FC236}">
                <a16:creationId xmlns:a16="http://schemas.microsoft.com/office/drawing/2014/main" id="{EA083E94-B1A0-41AE-839D-3C77FF3293AA}"/>
              </a:ext>
            </a:extLst>
          </p:cNvPr>
          <p:cNvSpPr txBox="1">
            <a:spLocks/>
          </p:cNvSpPr>
          <p:nvPr userDrawn="1"/>
        </p:nvSpPr>
        <p:spPr>
          <a:xfrm>
            <a:off x="2434936" y="3252530"/>
            <a:ext cx="599209" cy="59889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00007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5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A58A3D2-442B-4375-AE74-321312A01FDB}"/>
              </a:ext>
            </a:extLst>
          </p:cNvPr>
          <p:cNvGrpSpPr/>
          <p:nvPr userDrawn="1"/>
        </p:nvGrpSpPr>
        <p:grpSpPr>
          <a:xfrm>
            <a:off x="214650" y="310744"/>
            <a:ext cx="434914" cy="434914"/>
            <a:chOff x="3599876" y="1726020"/>
            <a:chExt cx="434914" cy="4349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DAE274-506A-4485-AF21-0FBE3160699B}"/>
                </a:ext>
              </a:extLst>
            </p:cNvPr>
            <p:cNvSpPr/>
            <p:nvPr userDrawn="1"/>
          </p:nvSpPr>
          <p:spPr>
            <a:xfrm>
              <a:off x="3613212" y="1740023"/>
              <a:ext cx="360000" cy="36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2619638E-65E6-4B76-BEE7-A03008187AE1}"/>
                </a:ext>
              </a:extLst>
            </p:cNvPr>
            <p:cNvSpPr/>
            <p:nvPr userDrawn="1"/>
          </p:nvSpPr>
          <p:spPr>
            <a:xfrm rot="10800000" flipH="1">
              <a:off x="3599876" y="2112644"/>
              <a:ext cx="434914" cy="45719"/>
            </a:xfrm>
            <a:prstGeom prst="parallelogram">
              <a:avLst>
                <a:gd name="adj" fmla="val 102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766ABE2-1D82-4D78-9E3D-C9ACBBCBFAEF}"/>
                </a:ext>
              </a:extLst>
            </p:cNvPr>
            <p:cNvSpPr/>
            <p:nvPr userDrawn="1"/>
          </p:nvSpPr>
          <p:spPr>
            <a:xfrm rot="16200000">
              <a:off x="3794474" y="1920617"/>
              <a:ext cx="434914" cy="45719"/>
            </a:xfrm>
            <a:prstGeom prst="parallelogram">
              <a:avLst>
                <a:gd name="adj" fmla="val 102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5C9F4C4-D527-4437-B65A-EF0052576D9C}"/>
              </a:ext>
            </a:extLst>
          </p:cNvPr>
          <p:cNvCxnSpPr>
            <a:cxnSpLocks/>
          </p:cNvCxnSpPr>
          <p:nvPr userDrawn="1"/>
        </p:nvCxnSpPr>
        <p:spPr>
          <a:xfrm>
            <a:off x="407986" y="843508"/>
            <a:ext cx="11381937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26242-4D2D-4736-B631-AE84B298AE42}"/>
              </a:ext>
            </a:extLst>
          </p:cNvPr>
          <p:cNvSpPr/>
          <p:nvPr userDrawn="1"/>
        </p:nvSpPr>
        <p:spPr>
          <a:xfrm>
            <a:off x="11789923" y="102568"/>
            <a:ext cx="402077" cy="266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3CB8387-7419-464B-BB62-C2E861820F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06"/>
            <a:ext cx="1523982" cy="50799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20BC47-3E75-4C8C-AFEE-47415DD019CA}"/>
              </a:ext>
            </a:extLst>
          </p:cNvPr>
          <p:cNvCxnSpPr>
            <a:cxnSpLocks/>
          </p:cNvCxnSpPr>
          <p:nvPr userDrawn="1"/>
        </p:nvCxnSpPr>
        <p:spPr>
          <a:xfrm>
            <a:off x="1379220" y="6520502"/>
            <a:ext cx="10410703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9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49" r:id="rId3"/>
    <p:sldLayoutId id="2147483658" r:id="rId4"/>
    <p:sldLayoutId id="2147483661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27F7E0E3-7F27-4EFD-8409-4C3E1F4DF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4602" y="3976166"/>
            <a:ext cx="5942796" cy="1742386"/>
          </a:xfrm>
        </p:spPr>
        <p:txBody>
          <a:bodyPr/>
          <a:lstStyle/>
          <a:p>
            <a:r>
              <a:rPr lang="en-US" altLang="ko-KR" dirty="0"/>
              <a:t>2016741012 </a:t>
            </a:r>
            <a:r>
              <a:rPr lang="ko-KR" altLang="en-US" dirty="0"/>
              <a:t>문석준</a:t>
            </a:r>
            <a:endParaRPr lang="en-US" altLang="ko-KR" dirty="0"/>
          </a:p>
          <a:p>
            <a:r>
              <a:rPr lang="en-US" altLang="ko-KR" dirty="0"/>
              <a:t>2017741021 </a:t>
            </a:r>
            <a:r>
              <a:rPr lang="ko-KR" altLang="en-US" dirty="0" err="1"/>
              <a:t>김태겸</a:t>
            </a:r>
            <a:endParaRPr lang="en-US" altLang="ko-KR" dirty="0"/>
          </a:p>
          <a:p>
            <a:r>
              <a:rPr lang="en-US" altLang="ko-KR" dirty="0"/>
              <a:t>2017741025 </a:t>
            </a:r>
            <a:r>
              <a:rPr lang="ko-KR" altLang="en-US" dirty="0"/>
              <a:t>장재우</a:t>
            </a:r>
            <a:endParaRPr lang="en-US" altLang="ko-KR" dirty="0"/>
          </a:p>
          <a:p>
            <a:r>
              <a:rPr lang="en-US" altLang="ko-KR" dirty="0"/>
              <a:t>2017741052 </a:t>
            </a:r>
            <a:r>
              <a:rPr lang="ko-KR" altLang="en-US" dirty="0"/>
              <a:t>최석원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98B59C-E3EF-48EB-9828-C6E7EC62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모듈 장착형 다용도 로봇 플랫폼</a:t>
            </a:r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E8529972-8AAD-DC9E-7CD4-0BAADE88CC31}"/>
              </a:ext>
            </a:extLst>
          </p:cNvPr>
          <p:cNvSpPr txBox="1">
            <a:spLocks/>
          </p:cNvSpPr>
          <p:nvPr/>
        </p:nvSpPr>
        <p:spPr>
          <a:xfrm>
            <a:off x="4863576" y="3068995"/>
            <a:ext cx="2464848" cy="90717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600" dirty="0" err="1"/>
              <a:t>광역딜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76782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358144-0DE9-49D3-8B7B-60B2ABCE77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Proposal</a:t>
            </a:r>
          </a:p>
          <a:p>
            <a:pPr lvl="1"/>
            <a:r>
              <a:rPr lang="en-US" altLang="ko-KR" dirty="0"/>
              <a:t>One robot, many possibility</a:t>
            </a:r>
          </a:p>
          <a:p>
            <a:pPr lvl="1"/>
            <a:r>
              <a:rPr lang="en-US" altLang="ko-KR" dirty="0"/>
              <a:t>Changeable hardware, high adaptability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Robot platform + modules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10AEC4-CC99-48A9-A4D1-4C06C72907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06" t="16967" r="19534" b="12206"/>
          <a:stretch/>
        </p:blipFill>
        <p:spPr>
          <a:xfrm>
            <a:off x="2175638" y="3881534"/>
            <a:ext cx="2413119" cy="2083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A75209-DBAD-468B-8A90-9126B73D9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195" y="3618568"/>
            <a:ext cx="2930836" cy="26125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C4A312-4858-440C-8A1A-FC184479D0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443" y="4209816"/>
            <a:ext cx="2209787" cy="16900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0DA4F6-827B-417E-AE80-9DFEBCF36C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029" y="1253331"/>
            <a:ext cx="2526828" cy="269351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AC154FF-3971-422B-BFAA-29C4FA64288C}"/>
              </a:ext>
            </a:extLst>
          </p:cNvPr>
          <p:cNvSpPr/>
          <p:nvPr/>
        </p:nvSpPr>
        <p:spPr>
          <a:xfrm>
            <a:off x="4909041" y="4475663"/>
            <a:ext cx="1324947" cy="44787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4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Embedded system</a:t>
            </a:r>
          </a:p>
          <a:p>
            <a:pPr lvl="1"/>
            <a:r>
              <a:rPr lang="en-US" altLang="ko-KR" dirty="0"/>
              <a:t>Main voltage</a:t>
            </a:r>
            <a:r>
              <a:rPr lang="ko-KR" altLang="en-US" dirty="0"/>
              <a:t> </a:t>
            </a:r>
            <a:r>
              <a:rPr lang="en-US" altLang="ko-KR" dirty="0"/>
              <a:t>16V</a:t>
            </a:r>
          </a:p>
          <a:p>
            <a:pPr lvl="2"/>
            <a:r>
              <a:rPr lang="en-US" altLang="ko-KR" dirty="0"/>
              <a:t>Motor 24V</a:t>
            </a:r>
          </a:p>
          <a:p>
            <a:pPr lvl="2"/>
            <a:r>
              <a:rPr lang="en-US" altLang="ko-KR" dirty="0"/>
              <a:t>MCU 3.3V (external 5V)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7C64566-A891-45B5-80D8-0463BF6A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766" y="2638000"/>
            <a:ext cx="4215586" cy="35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9DF29BE-3B36-4893-8D73-57E94CA91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3221" y="2860736"/>
            <a:ext cx="4862779" cy="33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5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8CCDC3-A25C-4E41-A311-379A7168B2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Hardware base frame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B995F5-D11A-4818-93A4-642C6900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C7EA-E030-4E39-A9E9-F5FD92B2C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D8ED7-0985-4AF8-8378-464FC67F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37494"/>
            <a:ext cx="4182109" cy="1986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108547-55E2-48D3-AF98-077A8172B8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8140" y="2306914"/>
            <a:ext cx="2798618" cy="284796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5BCC803-0D05-4B47-9F6F-AF3BDB4CEB4C}"/>
              </a:ext>
            </a:extLst>
          </p:cNvPr>
          <p:cNvSpPr/>
          <p:nvPr/>
        </p:nvSpPr>
        <p:spPr>
          <a:xfrm>
            <a:off x="5560291" y="3730898"/>
            <a:ext cx="729673" cy="15761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1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Hardware assemble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9" name="그림 8" descr="실내, 바닥, 물품, 혼잡한이(가) 표시된 사진&#10;&#10;자동 생성된 설명">
            <a:extLst>
              <a:ext uri="{FF2B5EF4-FFF2-40B4-BE49-F238E27FC236}">
                <a16:creationId xmlns:a16="http://schemas.microsoft.com/office/drawing/2014/main" id="{BAA35A59-802E-438C-A1C1-CA5A87FF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3376" y="1570409"/>
            <a:ext cx="4839854" cy="40342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300DE3-48F9-4DE2-BD13-FF990C48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9969"/>
            <a:ext cx="5143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5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8CCDC3-A25C-4E41-A311-379A7168B2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Motor controller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B995F5-D11A-4818-93A4-642C6900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C7EA-E030-4E39-A9E9-F5FD92B2C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1E82E6-EB12-4D51-B8CC-D65C715C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8" y="1694255"/>
            <a:ext cx="12035246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4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Gazebo Simulation</a:t>
            </a:r>
          </a:p>
          <a:p>
            <a:pPr lvl="1"/>
            <a:r>
              <a:rPr lang="en-US" altLang="ko-KR" dirty="0"/>
              <a:t>Robot platform</a:t>
            </a:r>
          </a:p>
          <a:p>
            <a:pPr lvl="1"/>
            <a:r>
              <a:rPr lang="en-US" altLang="ko-KR" dirty="0"/>
              <a:t>Nuri 3</a:t>
            </a:r>
            <a:r>
              <a:rPr lang="en-US" altLang="ko-KR" baseline="30000" dirty="0"/>
              <a:t>rd</a:t>
            </a:r>
            <a:r>
              <a:rPr lang="en-US" altLang="ko-KR" dirty="0"/>
              <a:t> world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Picture 2" descr="gazebo">
            <a:extLst>
              <a:ext uri="{FF2B5EF4-FFF2-40B4-BE49-F238E27FC236}">
                <a16:creationId xmlns:a16="http://schemas.microsoft.com/office/drawing/2014/main" id="{305E5FEB-5AC5-4FC4-A054-62CC1155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315" y="2758265"/>
            <a:ext cx="5466526" cy="31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azebo">
            <a:extLst>
              <a:ext uri="{FF2B5EF4-FFF2-40B4-BE49-F238E27FC236}">
                <a16:creationId xmlns:a16="http://schemas.microsoft.com/office/drawing/2014/main" id="{E41FFECD-9CC6-4F27-B0FE-55A02094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9161" y="2758265"/>
            <a:ext cx="5457179" cy="31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5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Delivery</a:t>
            </a:r>
          </a:p>
          <a:p>
            <a:pPr lvl="1"/>
            <a:r>
              <a:rPr lang="en-US" altLang="ko-KR" dirty="0"/>
              <a:t>GUI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FFED32-C1C5-100C-940B-DBC9D006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2285" y="2319921"/>
            <a:ext cx="4839478" cy="3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2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Disinfection</a:t>
            </a:r>
          </a:p>
          <a:p>
            <a:pPr lvl="1"/>
            <a:r>
              <a:rPr lang="en-US" altLang="ko-KR" dirty="0"/>
              <a:t>YOLOv5 &amp;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4EA46A-AACA-29E4-90A8-EB4AA61B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2636" y="2267658"/>
            <a:ext cx="3841164" cy="333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1AD16-C634-5674-504A-F61E3A4D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30" y="2267658"/>
            <a:ext cx="6197729" cy="35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4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Disinfection</a:t>
            </a:r>
          </a:p>
          <a:p>
            <a:pPr lvl="1"/>
            <a:r>
              <a:rPr lang="en-US" altLang="ko-KR" dirty="0"/>
              <a:t>Dore pose estimation with 2D LiDAR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E332B50-FA37-6417-B46A-E2706E1E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7310" y="1424735"/>
            <a:ext cx="2459439" cy="239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8A0582-71F3-0801-0F68-55670C549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4100" y="3986622"/>
            <a:ext cx="3795035" cy="23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7136BB7-5378-9554-1138-48893E43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815" y="2178698"/>
            <a:ext cx="7410444" cy="41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753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Cleaning</a:t>
            </a:r>
          </a:p>
          <a:p>
            <a:pPr lvl="1"/>
            <a:r>
              <a:rPr lang="en-US" altLang="ko-KR" dirty="0"/>
              <a:t>Wall following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wall following">
            <a:hlinkClick r:id="" action="ppaction://media"/>
            <a:extLst>
              <a:ext uri="{FF2B5EF4-FFF2-40B4-BE49-F238E27FC236}">
                <a16:creationId xmlns:a16="http://schemas.microsoft.com/office/drawing/2014/main" id="{5DA4BC3C-9583-45F9-A618-BCD2005FCE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5538" y="2142308"/>
            <a:ext cx="6958012" cy="39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D2D7F2-9F0F-4101-8F6B-B053CAD88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 Concept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14B1FA-9925-4EAF-AA54-BDD2DDF4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9922D-B5A4-4004-ADC3-67ADD01AB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B7BEE-0610-4CEC-A8FA-CDA562ACD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4BEDCD-D659-43A4-8AC2-FB3103A23F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Current 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8C88C57-0F18-49F7-A5B8-15EF7D3071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CB46BAC-0A3C-4EF4-8C23-8047060C52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8446" y="3127638"/>
            <a:ext cx="3758879" cy="375486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Issues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D84D020-42EE-4B05-8002-3E52FBE80A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7968A94-2CE9-4973-ACFD-D65DDB4EDA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Schedule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DED8706-8EFF-4E79-B3D9-13AFC98726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900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BD1D21-C8B4-FD08-6F5A-2D87F249EF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Cartographer accuracy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3CA09D-21F6-D265-D050-BB431C4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62A3A-052B-B9E8-600A-8DB217504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93ABED-4BF5-D9E3-C725-991D4FBC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2342" y="1788454"/>
            <a:ext cx="8086177" cy="460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A271E99-C6FE-3B3A-0B31-756ED2FFA6E7}"/>
              </a:ext>
            </a:extLst>
          </p:cNvPr>
          <p:cNvSpPr/>
          <p:nvPr/>
        </p:nvSpPr>
        <p:spPr>
          <a:xfrm>
            <a:off x="4935894" y="3339018"/>
            <a:ext cx="718457" cy="1124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3951EF5-DB79-BD64-A25C-E8D2140FD8E7}"/>
              </a:ext>
            </a:extLst>
          </p:cNvPr>
          <p:cNvSpPr/>
          <p:nvPr/>
        </p:nvSpPr>
        <p:spPr>
          <a:xfrm>
            <a:off x="6015430" y="3154197"/>
            <a:ext cx="469346" cy="476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4C37789-DAB8-2557-8448-F51D1909DC5A}"/>
              </a:ext>
            </a:extLst>
          </p:cNvPr>
          <p:cNvSpPr/>
          <p:nvPr/>
        </p:nvSpPr>
        <p:spPr>
          <a:xfrm>
            <a:off x="5953943" y="4107975"/>
            <a:ext cx="469346" cy="476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83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BD1D21-C8B4-FD08-6F5A-2D87F249EF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Filtering False-Positive detection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3CA09D-21F6-D265-D050-BB431C4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62A3A-052B-B9E8-600A-8DB217504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9F94E7-BC9D-0016-5939-26B6245A9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94660" y="2109342"/>
            <a:ext cx="4202679" cy="36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8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- HW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23637-DF9A-4FCB-84E4-8AE3357AE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880" y="969761"/>
            <a:ext cx="9817350" cy="54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6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- 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aphicFrame>
        <p:nvGraphicFramePr>
          <p:cNvPr id="5" name="개체 4">
            <a:hlinkClick r:id="" action="ppaction://ole?verb=0"/>
            <a:extLst>
              <a:ext uri="{FF2B5EF4-FFF2-40B4-BE49-F238E27FC236}">
                <a16:creationId xmlns:a16="http://schemas.microsoft.com/office/drawing/2014/main" id="{E4273D35-1BA7-4684-A04A-D479E94FB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646832"/>
              </p:ext>
            </p:extLst>
          </p:nvPr>
        </p:nvGraphicFramePr>
        <p:xfrm>
          <a:off x="1186542" y="886117"/>
          <a:ext cx="9818915" cy="5523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6096208" imgH="3429300" progId="PowerPoint.Show.12">
                  <p:embed/>
                </p:oleObj>
              </mc:Choice>
              <mc:Fallback>
                <p:oleObj name="Presentation" r:id="rId2" imgW="6096208" imgH="34293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6542" y="886117"/>
                        <a:ext cx="9818915" cy="5523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094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E28FB3E-3D96-4210-8D1F-94BD8F50F2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07296" y="2787304"/>
            <a:ext cx="4577408" cy="12833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7200" dirty="0"/>
              <a:t>Thank you</a:t>
            </a:r>
            <a:endParaRPr lang="ko-KR" altLang="en-US" sz="7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633681-4DD1-49A5-9BAC-000112FD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CB485-01C5-4AD8-BA64-FD6AAB781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3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4E4239-484B-478C-94CD-EF376277B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E2071439-8EE3-4F69-A429-7FD4ABCD2F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Ingrowing AMR &amp; Service robot market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1502E2-872D-44BE-BC30-8F54CCCE97DD}"/>
              </a:ext>
            </a:extLst>
          </p:cNvPr>
          <p:cNvGrpSpPr/>
          <p:nvPr/>
        </p:nvGrpSpPr>
        <p:grpSpPr>
          <a:xfrm>
            <a:off x="1857087" y="2488149"/>
            <a:ext cx="2952205" cy="2993658"/>
            <a:chOff x="1663598" y="2017174"/>
            <a:chExt cx="2952205" cy="2993658"/>
          </a:xfrm>
        </p:grpSpPr>
        <p:pic>
          <p:nvPicPr>
            <p:cNvPr id="22" name="_x219298896">
              <a:extLst>
                <a:ext uri="{FF2B5EF4-FFF2-40B4-BE49-F238E27FC236}">
                  <a16:creationId xmlns:a16="http://schemas.microsoft.com/office/drawing/2014/main" id="{C5DB6D2C-C892-4656-AC57-8A93BC25B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598" y="2017174"/>
              <a:ext cx="2952205" cy="2470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464478-AB2C-4F08-9A34-5D217DBA2B15}"/>
                </a:ext>
              </a:extLst>
            </p:cNvPr>
            <p:cNvSpPr txBox="1"/>
            <p:nvPr/>
          </p:nvSpPr>
          <p:spPr>
            <a:xfrm>
              <a:off x="1855185" y="4487612"/>
              <a:ext cx="2569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국제 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AMR </a:t>
              </a:r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시장 규모 및 전망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출처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: </a:t>
              </a:r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연구개발특구진흥재단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)</a:t>
              </a:r>
              <a:endParaRPr lang="ko-KR" altLang="en-US" sz="1400" dirty="0">
                <a:latin typeface="+mn-ea"/>
              </a:endParaRPr>
            </a:p>
          </p:txBody>
        </p:sp>
      </p:grpSp>
      <p:pic>
        <p:nvPicPr>
          <p:cNvPr id="3074" name="Picture 2" descr="LUXMEN">
            <a:extLst>
              <a:ext uri="{FF2B5EF4-FFF2-40B4-BE49-F238E27FC236}">
                <a16:creationId xmlns:a16="http://schemas.microsoft.com/office/drawing/2014/main" id="{E1975358-A2C4-4A53-98B8-D0D7C10C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190" y="1994263"/>
            <a:ext cx="5099281" cy="34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7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4E4239-484B-478C-94CD-EF376277B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B4E69-37E1-4F09-9F2C-C912B26EECFC}"/>
              </a:ext>
            </a:extLst>
          </p:cNvPr>
          <p:cNvGrpSpPr/>
          <p:nvPr/>
        </p:nvGrpSpPr>
        <p:grpSpPr>
          <a:xfrm>
            <a:off x="5886694" y="3282822"/>
            <a:ext cx="4548188" cy="2321847"/>
            <a:chOff x="5677988" y="2473542"/>
            <a:chExt cx="4548188" cy="2321847"/>
          </a:xfrm>
        </p:grpSpPr>
        <p:pic>
          <p:nvPicPr>
            <p:cNvPr id="2051" name="_x219297816">
              <a:extLst>
                <a:ext uri="{FF2B5EF4-FFF2-40B4-BE49-F238E27FC236}">
                  <a16:creationId xmlns:a16="http://schemas.microsoft.com/office/drawing/2014/main" id="{1E5E5E44-3C71-47B6-855B-DD7517EFC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988" y="2473542"/>
              <a:ext cx="4548188" cy="1830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6C5B76-C613-4F2C-94A1-E9977C84266A}"/>
                </a:ext>
              </a:extLst>
            </p:cNvPr>
            <p:cNvSpPr txBox="1"/>
            <p:nvPr/>
          </p:nvSpPr>
          <p:spPr>
            <a:xfrm>
              <a:off x="6972367" y="4487612"/>
              <a:ext cx="1959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spc="0" dirty="0">
                  <a:solidFill>
                    <a:srgbClr val="000000"/>
                  </a:solidFill>
                  <a:effectLst/>
                </a:rPr>
                <a:t>아마존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</a:rPr>
                <a:t>(Amazon) Kiva</a:t>
              </a:r>
            </a:p>
          </p:txBody>
        </p:sp>
      </p:grp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E2071439-8EE3-4F69-A429-7FD4ABCD2F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Problem about existing robots</a:t>
            </a:r>
          </a:p>
          <a:p>
            <a:pPr lvl="1"/>
            <a:r>
              <a:rPr lang="en-US" altLang="ko-KR" dirty="0"/>
              <a:t>Expensive price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315D0DB-FA71-4709-80C4-B1D60E74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624" y="2737858"/>
            <a:ext cx="3048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B4D11-BE47-4CF7-8A5E-61CA8D02CEBF}"/>
              </a:ext>
            </a:extLst>
          </p:cNvPr>
          <p:cNvSpPr txBox="1"/>
          <p:nvPr/>
        </p:nvSpPr>
        <p:spPr>
          <a:xfrm>
            <a:off x="2158270" y="5271735"/>
            <a:ext cx="176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KT</a:t>
            </a:r>
            <a:r>
              <a:rPr lang="ko-KR" altLang="en-US" sz="1400" dirty="0">
                <a:latin typeface="+mn-ea"/>
              </a:rPr>
              <a:t> 중소형 방역로봇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01DEE-D846-790D-3BC9-C0157AEDA160}"/>
              </a:ext>
            </a:extLst>
          </p:cNvPr>
          <p:cNvSpPr txBox="1"/>
          <p:nvPr/>
        </p:nvSpPr>
        <p:spPr>
          <a:xfrm>
            <a:off x="2512833" y="5656080"/>
            <a:ext cx="148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$20,000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F9449-6B8D-3B20-7423-E88005624CF4}"/>
              </a:ext>
            </a:extLst>
          </p:cNvPr>
          <p:cNvSpPr txBox="1"/>
          <p:nvPr/>
        </p:nvSpPr>
        <p:spPr>
          <a:xfrm>
            <a:off x="7787739" y="5579512"/>
            <a:ext cx="148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$50,000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605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358144-0DE9-49D3-8B7B-60B2ABCE77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Problem about existing robots</a:t>
            </a:r>
          </a:p>
          <a:p>
            <a:pPr lvl="1"/>
            <a:r>
              <a:rPr lang="en-US" altLang="ko-KR" dirty="0"/>
              <a:t>One robot, one purpose</a:t>
            </a:r>
          </a:p>
          <a:p>
            <a:pPr lvl="1"/>
            <a:r>
              <a:rPr lang="en-US" altLang="ko-KR" dirty="0"/>
              <a:t>Fixed hardware, low adaptability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1A8969-DEBB-4AC7-B2F7-69E02324DE18}"/>
              </a:ext>
            </a:extLst>
          </p:cNvPr>
          <p:cNvGrpSpPr/>
          <p:nvPr/>
        </p:nvGrpSpPr>
        <p:grpSpPr>
          <a:xfrm>
            <a:off x="1348574" y="3172006"/>
            <a:ext cx="9810053" cy="2095500"/>
            <a:chOff x="1400826" y="3076212"/>
            <a:chExt cx="9810053" cy="20955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13CAA17-E987-4847-BAFB-7A504BC960AA}"/>
                </a:ext>
              </a:extLst>
            </p:cNvPr>
            <p:cNvGrpSpPr/>
            <p:nvPr/>
          </p:nvGrpSpPr>
          <p:grpSpPr>
            <a:xfrm>
              <a:off x="5169541" y="3076212"/>
              <a:ext cx="6041338" cy="2095500"/>
              <a:chOff x="4839039" y="3333750"/>
              <a:chExt cx="6041338" cy="2095500"/>
            </a:xfrm>
          </p:grpSpPr>
          <p:pic>
            <p:nvPicPr>
              <p:cNvPr id="6" name="Picture 6">
                <a:extLst>
                  <a:ext uri="{FF2B5EF4-FFF2-40B4-BE49-F238E27FC236}">
                    <a16:creationId xmlns:a16="http://schemas.microsoft.com/office/drawing/2014/main" id="{BED3AC20-8102-401E-AD58-C8597B3FA5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9039" y="3429000"/>
                <a:ext cx="2841988" cy="1895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LG전자, 물걸레 전용 로봇청소기 출시 &amp;lt; 가젯·컨슈머 &amp;lt; 라이프 &amp;lt; 기사본문 - 테크월드뉴스 - 김경한 기자">
                <a:extLst>
                  <a:ext uri="{FF2B5EF4-FFF2-40B4-BE49-F238E27FC236}">
                    <a16:creationId xmlns:a16="http://schemas.microsoft.com/office/drawing/2014/main" id="{519415FF-6BC9-4CFD-8259-07CAB3FE2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416577" y="3333750"/>
                <a:ext cx="2463800" cy="2095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 descr="로보티즈, 일반 자율주행 로봇 배송 서비스 실시">
              <a:extLst>
                <a:ext uri="{FF2B5EF4-FFF2-40B4-BE49-F238E27FC236}">
                  <a16:creationId xmlns:a16="http://schemas.microsoft.com/office/drawing/2014/main" id="{F5280859-93A6-4816-BC0D-B6763D6BD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826" y="3171462"/>
              <a:ext cx="3033165" cy="1895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749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A6F32D-8C72-4894-A889-E964A01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7ED10-61B3-419D-949D-5451B499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82F09B-2883-D135-8DE2-678E965B4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58" y="1011645"/>
            <a:ext cx="10045344" cy="53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7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A6F32D-8C72-4894-A889-E964A01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7ED10-61B3-419D-949D-5451B499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7F6DCC0-7A30-4369-99DD-B0D45E332A1F}"/>
              </a:ext>
            </a:extLst>
          </p:cNvPr>
          <p:cNvGrpSpPr/>
          <p:nvPr/>
        </p:nvGrpSpPr>
        <p:grpSpPr>
          <a:xfrm>
            <a:off x="1081853" y="951345"/>
            <a:ext cx="10168037" cy="5233804"/>
            <a:chOff x="1081854" y="1055007"/>
            <a:chExt cx="10053092" cy="513014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29EEA5F-ABE8-4FF1-939F-2D3201E8B9A0}"/>
                </a:ext>
              </a:extLst>
            </p:cNvPr>
            <p:cNvSpPr/>
            <p:nvPr/>
          </p:nvSpPr>
          <p:spPr>
            <a:xfrm>
              <a:off x="2565090" y="1389866"/>
              <a:ext cx="6739001" cy="4795283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BCFB866-D63F-481A-87A7-C906FB066383}"/>
                </a:ext>
              </a:extLst>
            </p:cNvPr>
            <p:cNvSpPr/>
            <p:nvPr/>
          </p:nvSpPr>
          <p:spPr>
            <a:xfrm>
              <a:off x="3631490" y="1055007"/>
              <a:ext cx="4606200" cy="66971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Delivery Module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2AEBFA0-4BCE-4149-A00A-1197B2568BDC}"/>
                </a:ext>
              </a:extLst>
            </p:cNvPr>
            <p:cNvSpPr/>
            <p:nvPr/>
          </p:nvSpPr>
          <p:spPr>
            <a:xfrm>
              <a:off x="1081854" y="1372726"/>
              <a:ext cx="995582" cy="56585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User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52D1DA-B090-4E9A-8961-0AD27FB8B543}"/>
                </a:ext>
              </a:extLst>
            </p:cNvPr>
            <p:cNvSpPr txBox="1"/>
            <p:nvPr/>
          </p:nvSpPr>
          <p:spPr>
            <a:xfrm>
              <a:off x="2565090" y="2409571"/>
              <a:ext cx="682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Goal</a:t>
              </a:r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1E841CA-C236-4943-9B7B-F550A65C3C66}"/>
                </a:ext>
              </a:extLst>
            </p:cNvPr>
            <p:cNvSpPr/>
            <p:nvPr/>
          </p:nvSpPr>
          <p:spPr>
            <a:xfrm>
              <a:off x="1190388" y="2389414"/>
              <a:ext cx="778513" cy="66971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GUI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9C4A9DD-37C3-45C0-A2F8-586F3DAE4497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 flipH="1">
              <a:off x="1579645" y="1938585"/>
              <a:ext cx="1" cy="4508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06C47C-43FE-4320-BC93-161124AAE01A}"/>
                </a:ext>
              </a:extLst>
            </p:cNvPr>
            <p:cNvSpPr txBox="1"/>
            <p:nvPr/>
          </p:nvSpPr>
          <p:spPr>
            <a:xfrm>
              <a:off x="1586453" y="1926050"/>
              <a:ext cx="930660" cy="51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Goal</a:t>
              </a:r>
            </a:p>
            <a:p>
              <a:r>
                <a:rPr lang="en-US" altLang="ko-KR" sz="1400" dirty="0"/>
                <a:t>password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069DE7C-C670-4104-A26D-784FF96F2B44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1968901" y="2724272"/>
              <a:ext cx="2059212" cy="6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5B10E7A-1059-40E1-8390-8DBE091BB045}"/>
                </a:ext>
              </a:extLst>
            </p:cNvPr>
            <p:cNvSpPr/>
            <p:nvPr/>
          </p:nvSpPr>
          <p:spPr>
            <a:xfrm>
              <a:off x="3452272" y="2096817"/>
              <a:ext cx="4945500" cy="1251494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786955-0A5E-4E0A-B089-984264220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1768" y="1991131"/>
              <a:ext cx="669984" cy="196564"/>
            </a:xfrm>
            <a:prstGeom prst="rect">
              <a:avLst/>
            </a:prstGeom>
            <a:effectLst/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4FA5999-6741-404D-982D-0102FAB57AC5}"/>
                </a:ext>
              </a:extLst>
            </p:cNvPr>
            <p:cNvSpPr/>
            <p:nvPr/>
          </p:nvSpPr>
          <p:spPr>
            <a:xfrm>
              <a:off x="4028113" y="2287236"/>
              <a:ext cx="3757392" cy="88800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Delivery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Node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EEBB559-7CC6-4AA5-B25A-7D49FFE11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9580" y="2268144"/>
              <a:ext cx="2039502" cy="26253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6FA402-6FBB-4FE4-8922-EF071ACC6C6D}"/>
                </a:ext>
              </a:extLst>
            </p:cNvPr>
            <p:cNvSpPr txBox="1"/>
            <p:nvPr/>
          </p:nvSpPr>
          <p:spPr>
            <a:xfrm>
              <a:off x="7833479" y="2276611"/>
              <a:ext cx="578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Goal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56519150-82A1-4605-AD41-78DBB8B14AB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773334" y="2367760"/>
              <a:ext cx="2025752" cy="528977"/>
            </a:xfrm>
            <a:prstGeom prst="bentConnector3">
              <a:avLst>
                <a:gd name="adj1" fmla="val 3977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D4F292-3029-4A10-82DC-A9084CA158C9}"/>
                </a:ext>
              </a:extLst>
            </p:cNvPr>
            <p:cNvSpPr txBox="1"/>
            <p:nvPr/>
          </p:nvSpPr>
          <p:spPr>
            <a:xfrm>
              <a:off x="7455636" y="2886850"/>
              <a:ext cx="1957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Feedback(Goal Reached, </a:t>
              </a:r>
            </a:p>
            <a:p>
              <a:r>
                <a:rPr lang="en-US" altLang="ko-KR" sz="1200" dirty="0"/>
                <a:t>Current State)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62F5FB6-9277-4254-8C76-CFA9A4378E01}"/>
                </a:ext>
              </a:extLst>
            </p:cNvPr>
            <p:cNvSpPr/>
            <p:nvPr/>
          </p:nvSpPr>
          <p:spPr>
            <a:xfrm>
              <a:off x="3452272" y="3966493"/>
              <a:ext cx="5048978" cy="160437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System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599FC37-7BC3-4A5E-81E4-06D995926722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20" y="3161290"/>
              <a:ext cx="1571" cy="81542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39D06E-1D16-4C2B-9F83-B289F468EED5}"/>
                </a:ext>
              </a:extLst>
            </p:cNvPr>
            <p:cNvSpPr txBox="1"/>
            <p:nvPr/>
          </p:nvSpPr>
          <p:spPr>
            <a:xfrm>
              <a:off x="5976761" y="3487607"/>
              <a:ext cx="2007897" cy="26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Goal Reached</a:t>
              </a:r>
            </a:p>
          </p:txBody>
        </p: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2930D45-8F17-4AFB-9B43-DC24AEC6F7D6}"/>
                </a:ext>
              </a:extLst>
            </p:cNvPr>
            <p:cNvCxnSpPr>
              <a:cxnSpLocks/>
              <a:stCxn id="11" idx="2"/>
              <a:endCxn id="22" idx="1"/>
            </p:cNvCxnSpPr>
            <p:nvPr/>
          </p:nvCxnSpPr>
          <p:spPr>
            <a:xfrm rot="16200000" flipH="1">
              <a:off x="1661184" y="2977590"/>
              <a:ext cx="1709549" cy="1872627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E5ECD1-0AB8-4BAC-9B74-F32FBFFC1106}"/>
                </a:ext>
              </a:extLst>
            </p:cNvPr>
            <p:cNvSpPr txBox="1"/>
            <p:nvPr/>
          </p:nvSpPr>
          <p:spPr>
            <a:xfrm>
              <a:off x="1714335" y="4506142"/>
              <a:ext cx="1074259" cy="26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Password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DF27C75-3392-4F78-B073-52E1A300218D}"/>
                </a:ext>
              </a:extLst>
            </p:cNvPr>
            <p:cNvSpPr/>
            <p:nvPr/>
          </p:nvSpPr>
          <p:spPr>
            <a:xfrm>
              <a:off x="9517161" y="1389866"/>
              <a:ext cx="1605683" cy="4795283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C895BB5-447B-48D2-90B4-F0A6B22D9347}"/>
                </a:ext>
              </a:extLst>
            </p:cNvPr>
            <p:cNvSpPr/>
            <p:nvPr/>
          </p:nvSpPr>
          <p:spPr>
            <a:xfrm>
              <a:off x="9900280" y="1141911"/>
              <a:ext cx="833242" cy="42721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Robot platform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898BD9F-B87D-4C4E-BA1D-EDDD31A3C666}"/>
                </a:ext>
              </a:extLst>
            </p:cNvPr>
            <p:cNvSpPr/>
            <p:nvPr/>
          </p:nvSpPr>
          <p:spPr>
            <a:xfrm>
              <a:off x="9594076" y="1916954"/>
              <a:ext cx="1451852" cy="1458832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22BEC-F7A6-420B-96A3-B92EE0E53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2581" y="1774485"/>
              <a:ext cx="794841" cy="233195"/>
            </a:xfrm>
            <a:prstGeom prst="rect">
              <a:avLst/>
            </a:prstGeom>
            <a:effectLst/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5FCB15-8C57-4FF0-B439-FD0622194F1F}"/>
                </a:ext>
              </a:extLst>
            </p:cNvPr>
            <p:cNvSpPr/>
            <p:nvPr/>
          </p:nvSpPr>
          <p:spPr>
            <a:xfrm>
              <a:off x="9799086" y="2187695"/>
              <a:ext cx="1041832" cy="36013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Navigation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D10FBDC-0BC7-4697-9E70-DD0A99AC18C6}"/>
                </a:ext>
              </a:extLst>
            </p:cNvPr>
            <p:cNvSpPr/>
            <p:nvPr/>
          </p:nvSpPr>
          <p:spPr>
            <a:xfrm>
              <a:off x="9799086" y="2827267"/>
              <a:ext cx="1041832" cy="36013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Localization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D401D661-F7BE-472F-BB66-B63BAE679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7663" y="2530680"/>
              <a:ext cx="0" cy="2794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1FCD6E-6A49-46FA-AFA1-380C2B525915}"/>
                </a:ext>
              </a:extLst>
            </p:cNvPr>
            <p:cNvSpPr txBox="1"/>
            <p:nvPr/>
          </p:nvSpPr>
          <p:spPr>
            <a:xfrm>
              <a:off x="10144907" y="2553010"/>
              <a:ext cx="990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Current Pose</a:t>
              </a:r>
            </a:p>
            <a:p>
              <a:endParaRPr lang="en-US" altLang="ko-KR" sz="10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EDC11F8-DABA-4E8B-8DD1-E80994064BB2}"/>
                </a:ext>
              </a:extLst>
            </p:cNvPr>
            <p:cNvSpPr/>
            <p:nvPr/>
          </p:nvSpPr>
          <p:spPr>
            <a:xfrm>
              <a:off x="9594076" y="3666282"/>
              <a:ext cx="1451852" cy="145883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System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E0899A87-C158-42A9-9D7C-DCE765F6E68B}"/>
                </a:ext>
              </a:extLst>
            </p:cNvPr>
            <p:cNvCxnSpPr>
              <a:cxnSpLocks/>
              <a:stCxn id="31" idx="3"/>
              <a:endCxn id="35" idx="0"/>
            </p:cNvCxnSpPr>
            <p:nvPr/>
          </p:nvCxnSpPr>
          <p:spPr>
            <a:xfrm flipH="1">
              <a:off x="10320002" y="2367761"/>
              <a:ext cx="520916" cy="1298522"/>
            </a:xfrm>
            <a:prstGeom prst="bentConnector4">
              <a:avLst>
                <a:gd name="adj1" fmla="val -83633"/>
                <a:gd name="adj2" fmla="val 92598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0B56B7-4784-41B2-A303-471D25426FC4}"/>
                </a:ext>
              </a:extLst>
            </p:cNvPr>
            <p:cNvSpPr txBox="1"/>
            <p:nvPr/>
          </p:nvSpPr>
          <p:spPr>
            <a:xfrm>
              <a:off x="10046657" y="3141422"/>
              <a:ext cx="1082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Linear Vel</a:t>
              </a:r>
            </a:p>
            <a:p>
              <a:pPr algn="r"/>
              <a:r>
                <a:rPr lang="en-US" altLang="ko-KR" sz="1200" dirty="0"/>
                <a:t>Angular Vel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BD64946-F3AC-4294-97D7-331FB7066DE4}"/>
                </a:ext>
              </a:extLst>
            </p:cNvPr>
            <p:cNvSpPr/>
            <p:nvPr/>
          </p:nvSpPr>
          <p:spPr>
            <a:xfrm>
              <a:off x="9605863" y="5391823"/>
              <a:ext cx="1428277" cy="27074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Lidar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035ABAC-1F54-45BF-8210-90E187C5FC48}"/>
                </a:ext>
              </a:extLst>
            </p:cNvPr>
            <p:cNvSpPr/>
            <p:nvPr/>
          </p:nvSpPr>
          <p:spPr>
            <a:xfrm>
              <a:off x="9609003" y="5715071"/>
              <a:ext cx="1428277" cy="27074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Camera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D5300D4-9D42-4874-95C8-5FB64FB2C3A2}"/>
                </a:ext>
              </a:extLst>
            </p:cNvPr>
            <p:cNvSpPr/>
            <p:nvPr/>
          </p:nvSpPr>
          <p:spPr>
            <a:xfrm>
              <a:off x="9580152" y="5289604"/>
              <a:ext cx="1465776" cy="776092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DD857D7-934F-4954-8CA3-6AF31344A976}"/>
                </a:ext>
              </a:extLst>
            </p:cNvPr>
            <p:cNvSpPr/>
            <p:nvPr/>
          </p:nvSpPr>
          <p:spPr>
            <a:xfrm>
              <a:off x="9655249" y="5171108"/>
              <a:ext cx="1315579" cy="188389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Sensors</a:t>
              </a:r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76FC861D-1ABE-4F8F-9A22-2C25B6D6B2E8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rot="10800000" flipH="1">
              <a:off x="9580151" y="2476432"/>
              <a:ext cx="218931" cy="3201219"/>
            </a:xfrm>
            <a:prstGeom prst="bentConnector4">
              <a:avLst>
                <a:gd name="adj1" fmla="val -81537"/>
                <a:gd name="adj2" fmla="val 99974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D2A9A9F3-823D-47F9-93DB-93D22F7AF685}"/>
                </a:ext>
              </a:extLst>
            </p:cNvPr>
            <p:cNvCxnSpPr>
              <a:cxnSpLocks/>
              <a:stCxn id="40" idx="1"/>
              <a:endCxn id="32" idx="1"/>
            </p:cNvCxnSpPr>
            <p:nvPr/>
          </p:nvCxnSpPr>
          <p:spPr>
            <a:xfrm rot="10800000" flipH="1">
              <a:off x="9580152" y="3007334"/>
              <a:ext cx="218934" cy="2670317"/>
            </a:xfrm>
            <a:prstGeom prst="bentConnector3">
              <a:avLst>
                <a:gd name="adj1" fmla="val -42670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63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A6F32D-8C72-4894-A889-E964A01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7ED10-61B3-419D-949D-5451B499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AB9B62B-268D-4271-8A5D-AF819D689EF9}"/>
              </a:ext>
            </a:extLst>
          </p:cNvPr>
          <p:cNvGrpSpPr/>
          <p:nvPr/>
        </p:nvGrpSpPr>
        <p:grpSpPr>
          <a:xfrm>
            <a:off x="954350" y="950010"/>
            <a:ext cx="10397141" cy="5201806"/>
            <a:chOff x="1073778" y="1085850"/>
            <a:chExt cx="10412620" cy="520180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454C411-A40E-48F7-BAEA-3031E63D7F97}"/>
                </a:ext>
              </a:extLst>
            </p:cNvPr>
            <p:cNvSpPr/>
            <p:nvPr/>
          </p:nvSpPr>
          <p:spPr>
            <a:xfrm>
              <a:off x="2599359" y="1426587"/>
              <a:ext cx="6931391" cy="4861069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434DA2F-A56D-41FE-97CF-C06339CC9071}"/>
                </a:ext>
              </a:extLst>
            </p:cNvPr>
            <p:cNvSpPr/>
            <p:nvPr/>
          </p:nvSpPr>
          <p:spPr>
            <a:xfrm>
              <a:off x="1073778" y="1409212"/>
              <a:ext cx="1024005" cy="57362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User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1E8D44-2AAA-4773-9109-ACBFCC082F0C}"/>
                </a:ext>
              </a:extLst>
            </p:cNvPr>
            <p:cNvSpPr txBox="1"/>
            <p:nvPr/>
          </p:nvSpPr>
          <p:spPr>
            <a:xfrm>
              <a:off x="2681408" y="2084101"/>
              <a:ext cx="982123" cy="319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Signal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7720C83-D491-479D-900C-E00A27A867B8}"/>
                </a:ext>
              </a:extLst>
            </p:cNvPr>
            <p:cNvSpPr/>
            <p:nvPr/>
          </p:nvSpPr>
          <p:spPr>
            <a:xfrm>
              <a:off x="1185410" y="2439847"/>
              <a:ext cx="800738" cy="67890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GUI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A338F15A-E604-48B7-8BA7-95F034BD6CCD}"/>
                </a:ext>
              </a:extLst>
            </p:cNvPr>
            <p:cNvCxnSpPr>
              <a:stCxn id="49" idx="2"/>
              <a:endCxn id="51" idx="0"/>
            </p:cNvCxnSpPr>
            <p:nvPr/>
          </p:nvCxnSpPr>
          <p:spPr>
            <a:xfrm flipH="1">
              <a:off x="1585780" y="1982834"/>
              <a:ext cx="1" cy="4570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8A56681-9AB0-4886-BFF7-5527172A534E}"/>
                </a:ext>
              </a:extLst>
            </p:cNvPr>
            <p:cNvSpPr/>
            <p:nvPr/>
          </p:nvSpPr>
          <p:spPr>
            <a:xfrm>
              <a:off x="3511868" y="2143236"/>
              <a:ext cx="5086688" cy="1268663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277B8E3-3D18-491A-92A8-BFD07484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3872" y="2036101"/>
              <a:ext cx="689112" cy="199260"/>
            </a:xfrm>
            <a:prstGeom prst="rect">
              <a:avLst/>
            </a:prstGeom>
            <a:effectLst/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2892FB1-DD24-426C-A12B-5D38341FEBA1}"/>
                </a:ext>
              </a:extLst>
            </p:cNvPr>
            <p:cNvSpPr/>
            <p:nvPr/>
          </p:nvSpPr>
          <p:spPr>
            <a:xfrm>
              <a:off x="4104149" y="2336268"/>
              <a:ext cx="3864661" cy="451074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Disinfection Node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E4ED8682-A415-46C9-B816-48C7043637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147" y="2315341"/>
              <a:ext cx="2097727" cy="24510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297D03-ADDC-4DF3-814B-BFA2065A49C1}"/>
                </a:ext>
              </a:extLst>
            </p:cNvPr>
            <p:cNvSpPr txBox="1"/>
            <p:nvPr/>
          </p:nvSpPr>
          <p:spPr>
            <a:xfrm>
              <a:off x="8066397" y="2240635"/>
              <a:ext cx="571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Goal</a:t>
              </a:r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06172E45-A19B-495A-B966-489C9DDA7B2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931008" y="2417896"/>
              <a:ext cx="2108869" cy="260395"/>
            </a:xfrm>
            <a:prstGeom prst="bentConnector3">
              <a:avLst>
                <a:gd name="adj1" fmla="val 4579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DED526-5292-4609-A1EE-F3FEDCA9326A}"/>
                </a:ext>
              </a:extLst>
            </p:cNvPr>
            <p:cNvSpPr txBox="1"/>
            <p:nvPr/>
          </p:nvSpPr>
          <p:spPr>
            <a:xfrm>
              <a:off x="7719362" y="2672645"/>
              <a:ext cx="170129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n-ea"/>
                </a:rPr>
                <a:t>Feedback(Goal Reached, </a:t>
              </a:r>
            </a:p>
            <a:p>
              <a:r>
                <a:rPr lang="en-US" altLang="ko-KR" sz="1050" dirty="0">
                  <a:latin typeface="+mn-ea"/>
                </a:rPr>
                <a:t>Current State)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5B8D00B-8462-473B-AAB0-DA3898C46E85}"/>
                </a:ext>
              </a:extLst>
            </p:cNvPr>
            <p:cNvSpPr/>
            <p:nvPr/>
          </p:nvSpPr>
          <p:spPr>
            <a:xfrm>
              <a:off x="3511868" y="4038562"/>
              <a:ext cx="5193120" cy="162638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System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5593AB8-0D06-42EF-905E-86DDF044026E}"/>
                </a:ext>
              </a:extLst>
            </p:cNvPr>
            <p:cNvCxnSpPr>
              <a:cxnSpLocks/>
            </p:cNvCxnSpPr>
            <p:nvPr/>
          </p:nvCxnSpPr>
          <p:spPr>
            <a:xfrm>
              <a:off x="7732143" y="2792956"/>
              <a:ext cx="0" cy="125164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1B452890-0680-452D-BB5E-D02A5F7504CF}"/>
                </a:ext>
              </a:extLst>
            </p:cNvPr>
            <p:cNvSpPr/>
            <p:nvPr/>
          </p:nvSpPr>
          <p:spPr>
            <a:xfrm>
              <a:off x="9749902" y="1426587"/>
              <a:ext cx="1651524" cy="4861069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9070F37-6DFF-4AF8-AF39-E10C9FB01C2F}"/>
                </a:ext>
              </a:extLst>
            </p:cNvPr>
            <p:cNvSpPr/>
            <p:nvPr/>
          </p:nvSpPr>
          <p:spPr>
            <a:xfrm>
              <a:off x="10143960" y="1175230"/>
              <a:ext cx="857030" cy="43307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+mn-ea"/>
                </a:rPr>
                <a:t>Robot platform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6439EF91-82F4-4B17-8D24-1F2C5185735B}"/>
                </a:ext>
              </a:extLst>
            </p:cNvPr>
            <p:cNvSpPr/>
            <p:nvPr/>
          </p:nvSpPr>
          <p:spPr>
            <a:xfrm>
              <a:off x="9829013" y="1960906"/>
              <a:ext cx="1493301" cy="1478846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995D4BE-9277-4642-A414-7C41B5789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6897" y="1816483"/>
              <a:ext cx="817533" cy="236394"/>
            </a:xfrm>
            <a:prstGeom prst="rect">
              <a:avLst/>
            </a:prstGeom>
            <a:effectLst/>
          </p:spPr>
        </p:pic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6927DCF-5CF4-4635-9F93-F05820B316C7}"/>
                </a:ext>
              </a:extLst>
            </p:cNvPr>
            <p:cNvSpPr/>
            <p:nvPr/>
          </p:nvSpPr>
          <p:spPr>
            <a:xfrm>
              <a:off x="10039876" y="2235362"/>
              <a:ext cx="1071575" cy="36507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Navigation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264ADAA4-F761-4C80-84FA-740E2942E981}"/>
                </a:ext>
              </a:extLst>
            </p:cNvPr>
            <p:cNvSpPr/>
            <p:nvPr/>
          </p:nvSpPr>
          <p:spPr>
            <a:xfrm>
              <a:off x="10039876" y="2883708"/>
              <a:ext cx="1071575" cy="36507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Localization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5C6AB203-4FD6-41C1-825E-578B060A6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8814" y="2600433"/>
              <a:ext cx="0" cy="2832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3FE32E-AF5C-4E09-9F03-1E83B2A7060F}"/>
                </a:ext>
              </a:extLst>
            </p:cNvPr>
            <p:cNvSpPr txBox="1"/>
            <p:nvPr/>
          </p:nvSpPr>
          <p:spPr>
            <a:xfrm>
              <a:off x="10415227" y="2604132"/>
              <a:ext cx="96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Current Pose</a:t>
              </a:r>
            </a:p>
            <a:p>
              <a:endParaRPr lang="en-US" altLang="ko-KR" sz="1000" dirty="0">
                <a:latin typeface="+mn-ea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FED66B9-EB66-4619-9FC5-EF07458FCFFD}"/>
                </a:ext>
              </a:extLst>
            </p:cNvPr>
            <p:cNvSpPr/>
            <p:nvPr/>
          </p:nvSpPr>
          <p:spPr>
            <a:xfrm>
              <a:off x="9829013" y="3734233"/>
              <a:ext cx="1493301" cy="147884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System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31652387-181A-408B-880A-B65A8C23066F}"/>
                </a:ext>
              </a:extLst>
            </p:cNvPr>
            <p:cNvCxnSpPr>
              <a:cxnSpLocks/>
              <a:stCxn id="66" idx="3"/>
              <a:endCxn id="70" idx="0"/>
            </p:cNvCxnSpPr>
            <p:nvPr/>
          </p:nvCxnSpPr>
          <p:spPr>
            <a:xfrm flipH="1">
              <a:off x="10575664" y="2417898"/>
              <a:ext cx="535788" cy="1316336"/>
            </a:xfrm>
            <a:prstGeom prst="bentConnector4">
              <a:avLst>
                <a:gd name="adj1" fmla="val -91401"/>
                <a:gd name="adj2" fmla="val 919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C45DD0-7DDB-4887-9AAA-537249211561}"/>
                </a:ext>
              </a:extLst>
            </p:cNvPr>
            <p:cNvSpPr txBox="1"/>
            <p:nvPr/>
          </p:nvSpPr>
          <p:spPr>
            <a:xfrm>
              <a:off x="10378268" y="3191588"/>
              <a:ext cx="1108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Linear Vel</a:t>
              </a:r>
            </a:p>
            <a:p>
              <a:pPr algn="r"/>
              <a:r>
                <a:rPr lang="en-US" altLang="ko-KR" sz="1200" dirty="0">
                  <a:latin typeface="+mn-ea"/>
                </a:rPr>
                <a:t>Angular Vel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3EDC915-838E-4F51-A79F-6CAD2A054C4D}"/>
                </a:ext>
              </a:extLst>
            </p:cNvPr>
            <p:cNvSpPr/>
            <p:nvPr/>
          </p:nvSpPr>
          <p:spPr>
            <a:xfrm>
              <a:off x="9841137" y="5483447"/>
              <a:ext cx="1469052" cy="27445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+mn-ea"/>
                </a:rPr>
                <a:t>Lidar</a:t>
              </a:r>
              <a:endParaRPr lang="ko-KR" altLang="en-US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E2C38BA-BCF5-407B-97F8-7710ADADF931}"/>
                </a:ext>
              </a:extLst>
            </p:cNvPr>
            <p:cNvSpPr/>
            <p:nvPr/>
          </p:nvSpPr>
          <p:spPr>
            <a:xfrm>
              <a:off x="9844366" y="5811129"/>
              <a:ext cx="1469052" cy="27445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+mn-ea"/>
                </a:rPr>
                <a:t>Camera</a:t>
              </a:r>
              <a:endParaRPr lang="ko-KR" altLang="en-US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B5FF82D8-44E5-4ED5-882F-0388A9A5C0FE}"/>
                </a:ext>
              </a:extLst>
            </p:cNvPr>
            <p:cNvSpPr/>
            <p:nvPr/>
          </p:nvSpPr>
          <p:spPr>
            <a:xfrm>
              <a:off x="9814692" y="5379825"/>
              <a:ext cx="1507622" cy="786740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9E6600AB-D9BE-48A2-A882-492260B21E64}"/>
                </a:ext>
              </a:extLst>
            </p:cNvPr>
            <p:cNvSpPr/>
            <p:nvPr/>
          </p:nvSpPr>
          <p:spPr>
            <a:xfrm>
              <a:off x="9891933" y="5259704"/>
              <a:ext cx="1353137" cy="190973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+mn-ea"/>
                </a:rPr>
                <a:t>Sensors</a:t>
              </a:r>
            </a:p>
          </p:txBody>
        </p: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365448D5-236C-4A82-BB5D-30361BA87071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rot="10800000" flipH="1">
              <a:off x="9814691" y="2528059"/>
              <a:ext cx="225182" cy="3245137"/>
            </a:xfrm>
            <a:prstGeom prst="bentConnector4">
              <a:avLst>
                <a:gd name="adj1" fmla="val -94634"/>
                <a:gd name="adj2" fmla="val 100016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23F8C26C-2F84-4BC8-9BBF-F73EDDB47154}"/>
                </a:ext>
              </a:extLst>
            </p:cNvPr>
            <p:cNvCxnSpPr>
              <a:cxnSpLocks/>
              <a:stCxn id="75" idx="1"/>
              <a:endCxn id="67" idx="1"/>
            </p:cNvCxnSpPr>
            <p:nvPr/>
          </p:nvCxnSpPr>
          <p:spPr>
            <a:xfrm rot="10800000" flipH="1">
              <a:off x="9814692" y="3066245"/>
              <a:ext cx="225184" cy="2706951"/>
            </a:xfrm>
            <a:prstGeom prst="bentConnector3">
              <a:avLst>
                <a:gd name="adj1" fmla="val -60133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60F93D25-CAA2-4166-9213-5FD6346AF4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86478" y="2677758"/>
              <a:ext cx="5581375" cy="3099555"/>
            </a:xfrm>
            <a:prstGeom prst="bentConnector3">
              <a:avLst>
                <a:gd name="adj1" fmla="val 11275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88CA4B1-AB2B-4934-ABEE-EF06A252C8A6}"/>
                </a:ext>
              </a:extLst>
            </p:cNvPr>
            <p:cNvSpPr/>
            <p:nvPr/>
          </p:nvSpPr>
          <p:spPr>
            <a:xfrm>
              <a:off x="3739578" y="1085850"/>
              <a:ext cx="4737701" cy="678905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+mn-ea"/>
                </a:rPr>
                <a:t>Disinfection Module</a:t>
              </a:r>
              <a:endParaRPr lang="ko-KR" altLang="en-US" sz="32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EFD5B1CE-8AC6-490B-90B3-791E3A94F023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 flipV="1">
              <a:off x="1986149" y="2453989"/>
              <a:ext cx="2125157" cy="325311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8B42B20-9CD7-4A3E-959F-C46458EF1FA2}"/>
                </a:ext>
              </a:extLst>
            </p:cNvPr>
            <p:cNvSpPr txBox="1"/>
            <p:nvPr/>
          </p:nvSpPr>
          <p:spPr>
            <a:xfrm>
              <a:off x="1592784" y="1970127"/>
              <a:ext cx="869472" cy="452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Button</a:t>
              </a:r>
              <a:br>
                <a:rPr lang="en-US" altLang="ko-KR" sz="1400" dirty="0">
                  <a:latin typeface="+mn-ea"/>
                </a:rPr>
              </a:br>
              <a:r>
                <a:rPr lang="en-US" altLang="ko-KR" sz="1400" dirty="0">
                  <a:latin typeface="+mn-ea"/>
                </a:rPr>
                <a:t>Click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7F7BCB-79AF-40AF-9F02-D21D1ACB8249}"/>
                </a:ext>
              </a:extLst>
            </p:cNvPr>
            <p:cNvSpPr txBox="1"/>
            <p:nvPr/>
          </p:nvSpPr>
          <p:spPr>
            <a:xfrm>
              <a:off x="7718827" y="3628711"/>
              <a:ext cx="15467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Goal Reached, Disinfection Signal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A53932D5-41BF-4651-BB8D-3AF0E5AFE2F4}"/>
                </a:ext>
              </a:extLst>
            </p:cNvPr>
            <p:cNvSpPr/>
            <p:nvPr/>
          </p:nvSpPr>
          <p:spPr>
            <a:xfrm>
              <a:off x="4111306" y="2980374"/>
              <a:ext cx="3514406" cy="401847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Information Manage Node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B0ABE87-9E83-4DC2-94A5-0421A9CEB972}"/>
                </a:ext>
              </a:extLst>
            </p:cNvPr>
            <p:cNvSpPr txBox="1"/>
            <p:nvPr/>
          </p:nvSpPr>
          <p:spPr>
            <a:xfrm>
              <a:off x="4539804" y="2776784"/>
              <a:ext cx="2886672" cy="219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n-ea"/>
                </a:rPr>
                <a:t>Disinfection Candidate Place Pose, Robot Pose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037F09BD-A573-4A10-993C-954BDF26DEF1}"/>
                </a:ext>
              </a:extLst>
            </p:cNvPr>
            <p:cNvCxnSpPr/>
            <p:nvPr/>
          </p:nvCxnSpPr>
          <p:spPr>
            <a:xfrm>
              <a:off x="4416972" y="2780753"/>
              <a:ext cx="0" cy="20339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31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A6F32D-8C72-4894-A889-E964A01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7ED10-61B3-419D-949D-5451B499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EBBADFB-8744-4E1F-A699-8B668FEDA45B}"/>
              </a:ext>
            </a:extLst>
          </p:cNvPr>
          <p:cNvGrpSpPr/>
          <p:nvPr/>
        </p:nvGrpSpPr>
        <p:grpSpPr>
          <a:xfrm>
            <a:off x="954350" y="950010"/>
            <a:ext cx="10397141" cy="5316106"/>
            <a:chOff x="838199" y="1047750"/>
            <a:chExt cx="10515601" cy="531610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6016603-0E8C-4D44-99E6-5468B57BBB67}"/>
                </a:ext>
              </a:extLst>
            </p:cNvPr>
            <p:cNvSpPr/>
            <p:nvPr/>
          </p:nvSpPr>
          <p:spPr>
            <a:xfrm>
              <a:off x="2391544" y="1394747"/>
              <a:ext cx="7057535" cy="4969108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A841226-599A-47BA-9272-30695770D6DA}"/>
                </a:ext>
              </a:extLst>
            </p:cNvPr>
            <p:cNvSpPr/>
            <p:nvPr/>
          </p:nvSpPr>
          <p:spPr>
            <a:xfrm>
              <a:off x="838199" y="1376986"/>
              <a:ext cx="1042641" cy="58637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User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8F93C7-6BD3-427F-9F3B-E3BB322625FE}"/>
                </a:ext>
              </a:extLst>
            </p:cNvPr>
            <p:cNvSpPr txBox="1"/>
            <p:nvPr/>
          </p:nvSpPr>
          <p:spPr>
            <a:xfrm>
              <a:off x="2508353" y="2234806"/>
              <a:ext cx="999997" cy="326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Signal</a:t>
              </a:r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B5A55C9-1609-4547-A28A-FCC000EE98CE}"/>
                </a:ext>
              </a:extLst>
            </p:cNvPr>
            <p:cNvSpPr/>
            <p:nvPr/>
          </p:nvSpPr>
          <p:spPr>
            <a:xfrm>
              <a:off x="951863" y="2430528"/>
              <a:ext cx="815311" cy="69399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GUI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B52A75D-DADE-468E-8EDA-F41B5BDFFCAE}"/>
                </a:ext>
              </a:extLst>
            </p:cNvPr>
            <p:cNvCxnSpPr>
              <a:stCxn id="40" idx="2"/>
              <a:endCxn id="42" idx="0"/>
            </p:cNvCxnSpPr>
            <p:nvPr/>
          </p:nvCxnSpPr>
          <p:spPr>
            <a:xfrm flipH="1">
              <a:off x="1359519" y="1963357"/>
              <a:ext cx="1" cy="4671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D90E21C-18FE-48DC-A22D-5D1264CE5AB3}"/>
                </a:ext>
              </a:extLst>
            </p:cNvPr>
            <p:cNvSpPr/>
            <p:nvPr/>
          </p:nvSpPr>
          <p:spPr>
            <a:xfrm>
              <a:off x="3320660" y="2127324"/>
              <a:ext cx="5179261" cy="1296860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11DFDB4-4A45-465C-9442-E0074D03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649" y="2017808"/>
              <a:ext cx="701653" cy="203689"/>
            </a:xfrm>
            <a:prstGeom prst="rect">
              <a:avLst/>
            </a:prstGeom>
            <a:effectLst/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AF08496-D329-4020-BFF7-742C533A9F48}"/>
                </a:ext>
              </a:extLst>
            </p:cNvPr>
            <p:cNvSpPr/>
            <p:nvPr/>
          </p:nvSpPr>
          <p:spPr>
            <a:xfrm>
              <a:off x="3923720" y="2324647"/>
              <a:ext cx="3934994" cy="932792"/>
            </a:xfrm>
            <a:prstGeom prst="round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Cleaning Node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B2D47-6BFF-42D2-8EF5-02F63EDD3A45}"/>
                </a:ext>
              </a:extLst>
            </p:cNvPr>
            <p:cNvSpPr txBox="1"/>
            <p:nvPr/>
          </p:nvSpPr>
          <p:spPr>
            <a:xfrm>
              <a:off x="7974455" y="2314965"/>
              <a:ext cx="582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Goal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7EA3C4D-119D-4D73-B7E4-9CF5A7E05B3D}"/>
                </a:ext>
              </a:extLst>
            </p:cNvPr>
            <p:cNvSpPr/>
            <p:nvPr/>
          </p:nvSpPr>
          <p:spPr>
            <a:xfrm>
              <a:off x="3320660" y="4064775"/>
              <a:ext cx="5287629" cy="166252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System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93227830-9054-4665-9BD0-E3210CD672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5891217" y="3257438"/>
              <a:ext cx="0" cy="8073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5E36D85-1756-4878-A72D-973BD1F56794}"/>
                </a:ext>
              </a:extLst>
            </p:cNvPr>
            <p:cNvSpPr/>
            <p:nvPr/>
          </p:nvSpPr>
          <p:spPr>
            <a:xfrm>
              <a:off x="9672220" y="1394748"/>
              <a:ext cx="1681580" cy="4969108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79B24E4-867C-46FA-A01A-685E1BB45E3D}"/>
                </a:ext>
              </a:extLst>
            </p:cNvPr>
            <p:cNvSpPr/>
            <p:nvPr/>
          </p:nvSpPr>
          <p:spPr>
            <a:xfrm>
              <a:off x="10073449" y="1137804"/>
              <a:ext cx="872627" cy="44270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Robot platform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224CACC-CF7B-410D-8AB7-D92A8EA57C85}"/>
                </a:ext>
              </a:extLst>
            </p:cNvPr>
            <p:cNvSpPr/>
            <p:nvPr/>
          </p:nvSpPr>
          <p:spPr>
            <a:xfrm>
              <a:off x="9752771" y="1940942"/>
              <a:ext cx="1520477" cy="1511714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983B929-AD1C-4365-BC5E-5292F44B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6804" y="1793309"/>
              <a:ext cx="832411" cy="241648"/>
            </a:xfrm>
            <a:prstGeom prst="rect">
              <a:avLst/>
            </a:prstGeom>
            <a:effectLst/>
          </p:spPr>
        </p:pic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42F8C6C-BC21-4437-B25B-AAC0B0D31DFF}"/>
                </a:ext>
              </a:extLst>
            </p:cNvPr>
            <p:cNvSpPr/>
            <p:nvPr/>
          </p:nvSpPr>
          <p:spPr>
            <a:xfrm>
              <a:off x="9935565" y="2131603"/>
              <a:ext cx="1218725" cy="85441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Localization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E027D8-6666-4B06-AB01-F42BBCFF2C20}"/>
                </a:ext>
              </a:extLst>
            </p:cNvPr>
            <p:cNvSpPr txBox="1"/>
            <p:nvPr/>
          </p:nvSpPr>
          <p:spPr>
            <a:xfrm>
              <a:off x="8655760" y="2126737"/>
              <a:ext cx="1218726" cy="35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Current Pose</a:t>
              </a:r>
            </a:p>
            <a:p>
              <a:endParaRPr lang="en-US" altLang="ko-KR" sz="1000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F8A3283-2516-4C9E-9E60-96BD3434F1D8}"/>
                </a:ext>
              </a:extLst>
            </p:cNvPr>
            <p:cNvSpPr/>
            <p:nvPr/>
          </p:nvSpPr>
          <p:spPr>
            <a:xfrm>
              <a:off x="9752771" y="3753682"/>
              <a:ext cx="1520477" cy="151171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System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4819CEF9-E1B2-41D6-8ED6-1E352A2A9BB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858480" y="2356534"/>
              <a:ext cx="2077086" cy="25417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3A4D0FA-7B92-46CD-B2B6-0537AA859021}"/>
                </a:ext>
              </a:extLst>
            </p:cNvPr>
            <p:cNvSpPr/>
            <p:nvPr/>
          </p:nvSpPr>
          <p:spPr>
            <a:xfrm>
              <a:off x="9765115" y="5541773"/>
              <a:ext cx="1495788" cy="28055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Lidar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4B736F2-6ADA-4559-89F2-06C7575EBBDE}"/>
                </a:ext>
              </a:extLst>
            </p:cNvPr>
            <p:cNvSpPr/>
            <p:nvPr/>
          </p:nvSpPr>
          <p:spPr>
            <a:xfrm>
              <a:off x="9768403" y="5876738"/>
              <a:ext cx="1495788" cy="28055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Camera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CB1A1389-5F08-4BC3-92CD-22C93669D8FB}"/>
                </a:ext>
              </a:extLst>
            </p:cNvPr>
            <p:cNvSpPr/>
            <p:nvPr/>
          </p:nvSpPr>
          <p:spPr>
            <a:xfrm>
              <a:off x="9738189" y="5435848"/>
              <a:ext cx="1535060" cy="804225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197E044-006E-4F29-A4C6-6199CCB4C1AF}"/>
                </a:ext>
              </a:extLst>
            </p:cNvPr>
            <p:cNvSpPr/>
            <p:nvPr/>
          </p:nvSpPr>
          <p:spPr>
            <a:xfrm>
              <a:off x="9816836" y="5313057"/>
              <a:ext cx="1377763" cy="19521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Sensors</a:t>
              </a:r>
            </a:p>
          </p:txBody>
        </p: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25B4081A-D72D-4F29-9055-16B97CB14982}"/>
                </a:ext>
              </a:extLst>
            </p:cNvPr>
            <p:cNvCxnSpPr>
              <a:cxnSpLocks/>
              <a:stCxn id="60" idx="1"/>
              <a:endCxn id="54" idx="1"/>
            </p:cNvCxnSpPr>
            <p:nvPr/>
          </p:nvCxnSpPr>
          <p:spPr>
            <a:xfrm rot="10800000" flipH="1">
              <a:off x="9738189" y="2558810"/>
              <a:ext cx="197376" cy="3279152"/>
            </a:xfrm>
            <a:prstGeom prst="bentConnector3">
              <a:avLst>
                <a:gd name="adj1" fmla="val -106496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6EC53FC4-9A5C-4A7A-B72C-A9A450736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15334" y="2938504"/>
              <a:ext cx="5822856" cy="2908166"/>
            </a:xfrm>
            <a:prstGeom prst="bentConnector3">
              <a:avLst>
                <a:gd name="adj1" fmla="val 114336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231E1815-8CA9-4993-9283-51C815E58DB9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1767174" y="2596584"/>
              <a:ext cx="2173528" cy="180941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847AF4A-BDD7-4791-9AC4-C2EC871E8EA9}"/>
                </a:ext>
              </a:extLst>
            </p:cNvPr>
            <p:cNvSpPr txBox="1"/>
            <p:nvPr/>
          </p:nvSpPr>
          <p:spPr>
            <a:xfrm>
              <a:off x="1366650" y="1950368"/>
              <a:ext cx="885296" cy="462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Button</a:t>
              </a:r>
              <a:br>
                <a:rPr lang="en-US" altLang="ko-KR" sz="1400" dirty="0"/>
              </a:br>
              <a:r>
                <a:rPr lang="en-US" altLang="ko-KR" sz="1400" dirty="0"/>
                <a:t>Click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D28F774-859E-4E21-B17D-2B741D2F85A7}"/>
                </a:ext>
              </a:extLst>
            </p:cNvPr>
            <p:cNvSpPr txBox="1"/>
            <p:nvPr/>
          </p:nvSpPr>
          <p:spPr>
            <a:xfrm>
              <a:off x="7677200" y="2991031"/>
              <a:ext cx="186361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Wall Following Algorithm</a:t>
              </a:r>
            </a:p>
            <a:p>
              <a:r>
                <a:rPr lang="en-US" altLang="ko-KR" sz="1100" dirty="0"/>
                <a:t>- Linear Vel</a:t>
              </a:r>
            </a:p>
            <a:p>
              <a:r>
                <a:rPr lang="en-US" altLang="ko-KR" sz="1100" dirty="0"/>
                <a:t>- Angular Vel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CFE3C25B-850A-4EA0-88D1-31C01634C4E6}"/>
                </a:ext>
              </a:extLst>
            </p:cNvPr>
            <p:cNvSpPr/>
            <p:nvPr/>
          </p:nvSpPr>
          <p:spPr>
            <a:xfrm>
              <a:off x="3508350" y="1047750"/>
              <a:ext cx="4823923" cy="693994"/>
            </a:xfrm>
            <a:prstGeom prst="round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Cleaning Module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63DA4B1-864A-4F80-8C97-B101C0C5D325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7851585" y="3019513"/>
              <a:ext cx="2661425" cy="734169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F0FA5E-504F-407D-9A76-3960CF7825E1}"/>
                </a:ext>
              </a:extLst>
            </p:cNvPr>
            <p:cNvSpPr txBox="1"/>
            <p:nvPr/>
          </p:nvSpPr>
          <p:spPr>
            <a:xfrm>
              <a:off x="5905799" y="3613887"/>
              <a:ext cx="2102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Cleaning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039273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로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331</Words>
  <Application>Microsoft Office PowerPoint</Application>
  <PresentationFormat>와이드스크린</PresentationFormat>
  <Paragraphs>169</Paragraphs>
  <Slides>24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Arial</vt:lpstr>
      <vt:lpstr>Wingdings</vt:lpstr>
      <vt:lpstr>제목</vt:lpstr>
      <vt:lpstr>로실 테마</vt:lpstr>
      <vt:lpstr>Presentation</vt:lpstr>
      <vt:lpstr>모듈 장착형 다용도 로봇 플랫폼</vt:lpstr>
      <vt:lpstr>Index</vt:lpstr>
      <vt:lpstr>Project Concept</vt:lpstr>
      <vt:lpstr>Project Concept</vt:lpstr>
      <vt:lpstr>Project Concept</vt:lpstr>
      <vt:lpstr>Project Concept </vt:lpstr>
      <vt:lpstr>Project Concept </vt:lpstr>
      <vt:lpstr>Project Concept </vt:lpstr>
      <vt:lpstr>Project Concept </vt:lpstr>
      <vt:lpstr>Project Concept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Issues</vt:lpstr>
      <vt:lpstr>Issues</vt:lpstr>
      <vt:lpstr>Schedule - HW</vt:lpstr>
      <vt:lpstr>Schedule - SW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문석준</dc:creator>
  <cp:lastModifiedBy>M SJ</cp:lastModifiedBy>
  <cp:revision>312</cp:revision>
  <dcterms:created xsi:type="dcterms:W3CDTF">2021-03-12T05:32:12Z</dcterms:created>
  <dcterms:modified xsi:type="dcterms:W3CDTF">2022-07-10T08:18:28Z</dcterms:modified>
</cp:coreProperties>
</file>